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20"/>
  </p:handoutMasterIdLst>
  <p:sldIdLst>
    <p:sldId id="273" r:id="rId5"/>
    <p:sldId id="274" r:id="rId6"/>
    <p:sldId id="259" r:id="rId7"/>
    <p:sldId id="288" r:id="rId8"/>
    <p:sldId id="276" r:id="rId9"/>
    <p:sldId id="286" r:id="rId10"/>
    <p:sldId id="287" r:id="rId11"/>
    <p:sldId id="275" r:id="rId12"/>
    <p:sldId id="289" r:id="rId13"/>
    <p:sldId id="281" r:id="rId14"/>
    <p:sldId id="290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e, Jennie S" initials="RJS" lastIdx="5" clrIdx="0">
    <p:extLst>
      <p:ext uri="{19B8F6BF-5375-455C-9EA6-DF929625EA0E}">
        <p15:presenceInfo xmlns:p15="http://schemas.microsoft.com/office/powerpoint/2012/main" userId="S::jennie.rice@pnnl.gov::c25ef22d-ccff-4345-a027-1c307086bae8" providerId="AD"/>
      </p:ext>
    </p:extLst>
  </p:cmAuthor>
  <p:cmAuthor id="2" name="Tackett, Susan M" initials="TSM" lastIdx="2" clrIdx="1">
    <p:extLst>
      <p:ext uri="{19B8F6BF-5375-455C-9EA6-DF929625EA0E}">
        <p15:presenceInfo xmlns:p15="http://schemas.microsoft.com/office/powerpoint/2012/main" userId="Tackett, Susan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1A6"/>
    <a:srgbClr val="3E99C2"/>
    <a:srgbClr val="4198BF"/>
    <a:srgbClr val="134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D8DC4-9FE3-D549-908C-428EAE836A0E}" v="1" dt="2020-11-17T19:08:27.238"/>
    <p1510:client id="{8C774597-E791-C84C-971D-B3C76EBDD7D7}" v="5" dt="2020-11-17T18:42:10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7" autoAdjust="0"/>
    <p:restoredTop sz="94619" autoAdjust="0"/>
  </p:normalViewPr>
  <p:slideViewPr>
    <p:cSldViewPr snapToGrid="0">
      <p:cViewPr varScale="1">
        <p:scale>
          <a:sx n="128" d="100"/>
          <a:sy n="128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319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EC12DA-7D05-43D1-89D2-A990AB15A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65E61-6511-49C1-A309-7F8EEDE54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A70FF-D388-4C07-834A-69D52C831BB4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DE30D-D5C3-4EF6-B6E7-4F5D8174AB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AF283-3022-4FCF-AF3C-62BA4A0454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3C83-14D9-4B64-A51F-2AF49B3B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572453"/>
            <a:ext cx="9610557" cy="9858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2">
            <a:extLst>
              <a:ext uri="{FF2B5EF4-FFF2-40B4-BE49-F238E27FC236}">
                <a16:creationId xmlns:a16="http://schemas.microsoft.com/office/drawing/2014/main" id="{8302C33B-BED9-4B7F-BACC-51E01416ED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3" y="453643"/>
            <a:ext cx="1463675" cy="1096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A9C5B5-AA69-415A-A5C1-97EA11AC98EC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30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A3E06-D448-4D1C-95C8-9951279F5831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5C1C5-6362-46EA-9008-314B69E3314B}"/>
              </a:ext>
            </a:extLst>
          </p:cNvPr>
          <p:cNvSpPr/>
          <p:nvPr userDrawn="1"/>
        </p:nvSpPr>
        <p:spPr>
          <a:xfrm>
            <a:off x="4252463" y="457200"/>
            <a:ext cx="3703320" cy="914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963" y="525314"/>
            <a:ext cx="9624846" cy="985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828801"/>
            <a:ext cx="5194767" cy="4032250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1828801"/>
            <a:ext cx="5194769" cy="4032249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0472845D-CED9-457A-9E1B-52B0F3E9F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3" y="453643"/>
            <a:ext cx="1463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F41017-9D84-41C8-9216-34684850B8D5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30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CC9EA6-9F1F-49BA-9D30-AB3A1AE3BF03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631538-88DD-4F93-A9A0-A5CB860FC5DB}"/>
              </a:ext>
            </a:extLst>
          </p:cNvPr>
          <p:cNvSpPr/>
          <p:nvPr userDrawn="1"/>
        </p:nvSpPr>
        <p:spPr>
          <a:xfrm>
            <a:off x="4252463" y="457200"/>
            <a:ext cx="3703320" cy="914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6975" y="481872"/>
            <a:ext cx="9633835" cy="1096963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AC4A22A6-6448-4790-97C6-71B1931CBA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3" y="453643"/>
            <a:ext cx="1463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B81D24-39B4-4FC3-A8E9-8B2EACA36A16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30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EE65D-F974-4C38-9C74-B5E9E29995F4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D6C51F-06F2-47C1-99F8-F31F1DA40DD9}"/>
              </a:ext>
            </a:extLst>
          </p:cNvPr>
          <p:cNvSpPr/>
          <p:nvPr userDrawn="1"/>
        </p:nvSpPr>
        <p:spPr>
          <a:xfrm>
            <a:off x="4252463" y="457200"/>
            <a:ext cx="3703320" cy="914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9">
            <a:extLst>
              <a:ext uri="{FF2B5EF4-FFF2-40B4-BE49-F238E27FC236}">
                <a16:creationId xmlns:a16="http://schemas.microsoft.com/office/drawing/2014/main" id="{5C9FCA39-4DB5-E045-9231-BC28A9C6DA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4" y="700337"/>
            <a:ext cx="11217351" cy="22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0">
            <a:extLst>
              <a:ext uri="{FF2B5EF4-FFF2-40B4-BE49-F238E27FC236}">
                <a16:creationId xmlns:a16="http://schemas.microsoft.com/office/drawing/2014/main" id="{9ACA44AA-8B4C-C84C-9F79-3C1E4D941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4" y="2986992"/>
            <a:ext cx="11217351" cy="350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5">
            <a:extLst>
              <a:ext uri="{FF2B5EF4-FFF2-40B4-BE49-F238E27FC236}">
                <a16:creationId xmlns:a16="http://schemas.microsoft.com/office/drawing/2014/main" id="{9C20FEB9-559B-A64A-A6C7-F4B0356642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38" y="4760662"/>
            <a:ext cx="1143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7324" y="3002232"/>
            <a:ext cx="11217351" cy="10694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4000" b="1" i="0" spc="30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E0154C-111B-4DD2-9165-044C0795D5AF}"/>
              </a:ext>
            </a:extLst>
          </p:cNvPr>
          <p:cNvSpPr/>
          <p:nvPr userDrawn="1"/>
        </p:nvSpPr>
        <p:spPr>
          <a:xfrm>
            <a:off x="487324" y="4071730"/>
            <a:ext cx="11217351" cy="2433126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15162" y="5139741"/>
            <a:ext cx="5280838" cy="101792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DB16CE-2D5E-4D14-9B9F-C077784BDA93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30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79F717-5F48-49C2-823E-EE8BFF200578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D9F484-AEE8-47BB-ACAF-0E2BE3E0D7E9}"/>
              </a:ext>
            </a:extLst>
          </p:cNvPr>
          <p:cNvSpPr/>
          <p:nvPr userDrawn="1"/>
        </p:nvSpPr>
        <p:spPr>
          <a:xfrm>
            <a:off x="4252463" y="457200"/>
            <a:ext cx="3703320" cy="914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97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0208" y="502920"/>
            <a:ext cx="9700600" cy="10476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70" r:id="rId4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wire.com/news/home/20170213005686/en/ComEd-Launches-Industry-Leading-Energy-Data-Product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med.com/SmartEnergy/InnovationTechnology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c2energyservices.com/about-us/service-ma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ceocovid19resources.com/restore-illinois" TargetMode="External"/><Relationship Id="rId2" Type="http://schemas.openxmlformats.org/officeDocument/2006/relationships/hyperlink" Target="https://www.nyiso.com/-/covid-19-and-the-electric-grid-load-shifts-as-new-yorkers-respond-to-crisi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x.doi.org/10.31224/osf.io/trs5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1" y="3002232"/>
            <a:ext cx="11155680" cy="1069498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Changes in </a:t>
            </a:r>
            <a:r>
              <a:rPr lang="en-US" b="1" dirty="0" err="1">
                <a:latin typeface="Arial Narrow" panose="020B0606020202030204" pitchFamily="34" charset="0"/>
                <a:cs typeface="Arial" panose="020B0604020202020204" pitchFamily="34" charset="0"/>
              </a:rPr>
              <a:t>Comed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load profile data under covid-19: what is the new normal?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160" y="4440265"/>
            <a:ext cx="8158359" cy="1717398"/>
          </a:xfrm>
        </p:spPr>
        <p:txBody>
          <a:bodyPr>
            <a:noAutofit/>
          </a:bodyPr>
          <a:lstStyle/>
          <a:p>
            <a:r>
              <a:rPr lang="en-US" sz="3100" dirty="0"/>
              <a:t>Amanda D. Smith</a:t>
            </a:r>
            <a:r>
              <a:rPr lang="en-US" sz="2800" b="0" dirty="0"/>
              <a:t>, Casey D. </a:t>
            </a:r>
            <a:r>
              <a:rPr lang="en-US" sz="2800" b="0" dirty="0" err="1"/>
              <a:t>Burleyson</a:t>
            </a:r>
            <a:r>
              <a:rPr lang="en-US" sz="2800" b="0" dirty="0"/>
              <a:t>, </a:t>
            </a:r>
            <a:r>
              <a:rPr lang="en-US" sz="2800" b="0" dirty="0" err="1"/>
              <a:t>Aowabin</a:t>
            </a:r>
            <a:r>
              <a:rPr lang="en-US" sz="2800" b="0" dirty="0"/>
              <a:t> Rahman, Jennie S. Rice, and Nathalie </a:t>
            </a:r>
            <a:r>
              <a:rPr lang="en-US" sz="2800" b="0" dirty="0" err="1"/>
              <a:t>Voisin</a:t>
            </a:r>
            <a:br>
              <a:rPr lang="en-US" sz="2800" b="0" dirty="0"/>
            </a:br>
            <a:r>
              <a:rPr lang="en-US" sz="800" b="0" dirty="0"/>
              <a:t> </a:t>
            </a:r>
          </a:p>
          <a:p>
            <a:r>
              <a:rPr lang="en-US" sz="3100" dirty="0"/>
              <a:t>Pacific Northwest National Laboratory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1699A-E19E-CF42-A4E0-966F8839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June: residential &amp; non-residential loads</a:t>
            </a:r>
          </a:p>
        </p:txBody>
      </p:sp>
      <p:pic>
        <p:nvPicPr>
          <p:cNvPr id="10" name="Content Placeholder 9" descr="Chart, histogram&#10;&#10;Description automatically generated">
            <a:extLst>
              <a:ext uri="{FF2B5EF4-FFF2-40B4-BE49-F238E27FC236}">
                <a16:creationId xmlns:a16="http://schemas.microsoft.com/office/drawing/2014/main" id="{60B8DC0E-896E-984E-91B8-AEB03D4E0A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550" r="24046"/>
          <a:stretch/>
        </p:blipFill>
        <p:spPr>
          <a:xfrm>
            <a:off x="977497" y="1637773"/>
            <a:ext cx="4773169" cy="4758921"/>
          </a:xfrm>
        </p:spPr>
      </p:pic>
      <p:pic>
        <p:nvPicPr>
          <p:cNvPr id="14" name="Content Placeholder 13" descr="Chart, histogram&#10;&#10;Description automatically generated">
            <a:extLst>
              <a:ext uri="{FF2B5EF4-FFF2-40B4-BE49-F238E27FC236}">
                <a16:creationId xmlns:a16="http://schemas.microsoft.com/office/drawing/2014/main" id="{0853752F-B382-D74E-9CC8-39C9CD1A7B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868" r="25313"/>
          <a:stretch/>
        </p:blipFill>
        <p:spPr>
          <a:xfrm>
            <a:off x="6711696" y="1636939"/>
            <a:ext cx="4626863" cy="4759756"/>
          </a:xfrm>
        </p:spPr>
      </p:pic>
    </p:spTree>
    <p:extLst>
      <p:ext uri="{BB962C8B-B14F-4D97-AF65-F5344CB8AC3E}">
        <p14:creationId xmlns:p14="http://schemas.microsoft.com/office/powerpoint/2010/main" val="346899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5B83D-D80C-6A4D-8F79-32C8F50F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2018-2020: total load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11DA1768-1A91-224B-BBDC-912F9B5E0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080" y="1558291"/>
            <a:ext cx="10340895" cy="529970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C2E07-2DED-4841-A05E-6E6BDC90F672}"/>
              </a:ext>
            </a:extLst>
          </p:cNvPr>
          <p:cNvSpPr txBox="1"/>
          <p:nvPr/>
        </p:nvSpPr>
        <p:spPr>
          <a:xfrm>
            <a:off x="616017" y="2248206"/>
            <a:ext cx="2136808" cy="3231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Similar weekday peak load magnitude in 2020 and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Lower weekend peak load magnitude in 2020 than in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Slightly earlier timing of peak than in previous years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12A07A-B2E9-1547-B8A6-E729F4E421BD}"/>
              </a:ext>
            </a:extLst>
          </p:cNvPr>
          <p:cNvCxnSpPr>
            <a:cxnSpLocks/>
          </p:cNvCxnSpPr>
          <p:nvPr/>
        </p:nvCxnSpPr>
        <p:spPr>
          <a:xfrm flipV="1">
            <a:off x="2752825" y="2781701"/>
            <a:ext cx="4880009" cy="1058782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7FBD1F-AAD0-4646-980F-61DB8E00BBCC}"/>
              </a:ext>
            </a:extLst>
          </p:cNvPr>
          <p:cNvSpPr txBox="1"/>
          <p:nvPr/>
        </p:nvSpPr>
        <p:spPr>
          <a:xfrm>
            <a:off x="9846645" y="2689096"/>
            <a:ext cx="1841165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Shape of 2020 load profile similar to  previous years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FE8663-9446-7149-94BF-30E8E0E0BE58}"/>
              </a:ext>
            </a:extLst>
          </p:cNvPr>
          <p:cNvCxnSpPr>
            <a:cxnSpLocks/>
          </p:cNvCxnSpPr>
          <p:nvPr/>
        </p:nvCxnSpPr>
        <p:spPr>
          <a:xfrm flipH="1">
            <a:off x="8345105" y="3258483"/>
            <a:ext cx="1607417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4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1699A-E19E-CF42-A4E0-966F8839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2" y="525314"/>
            <a:ext cx="9745789" cy="985837"/>
          </a:xfrm>
        </p:spPr>
        <p:txBody>
          <a:bodyPr/>
          <a:lstStyle/>
          <a:p>
            <a:r>
              <a:rPr lang="en-US" dirty="0"/>
              <a:t>August: residential &amp; non-residential load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C0D6A81F-252F-EB4C-9C21-56596E339F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902" r="25102"/>
          <a:stretch/>
        </p:blipFill>
        <p:spPr>
          <a:xfrm>
            <a:off x="1033270" y="1575159"/>
            <a:ext cx="4709159" cy="4827356"/>
          </a:xfrm>
        </p:spPr>
      </p:pic>
      <p:pic>
        <p:nvPicPr>
          <p:cNvPr id="12" name="Content Placeholder 11" descr="Chart, histogram&#10;&#10;Description automatically generated">
            <a:extLst>
              <a:ext uri="{FF2B5EF4-FFF2-40B4-BE49-F238E27FC236}">
                <a16:creationId xmlns:a16="http://schemas.microsoft.com/office/drawing/2014/main" id="{44ACDCAF-4FF3-234F-BB5F-B73F4688B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516" r="25489"/>
          <a:stretch/>
        </p:blipFill>
        <p:spPr>
          <a:xfrm>
            <a:off x="6748272" y="1575159"/>
            <a:ext cx="4645151" cy="4761742"/>
          </a:xfrm>
        </p:spPr>
      </p:pic>
    </p:spTree>
    <p:extLst>
      <p:ext uri="{BB962C8B-B14F-4D97-AF65-F5344CB8AC3E}">
        <p14:creationId xmlns:p14="http://schemas.microsoft.com/office/powerpoint/2010/main" val="397884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BAD4-D83E-2841-A9B0-57636B85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implications: electrification, renewables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A722-2F38-0C49-98F3-8F128C602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Electrification: Increased adoption of heat pumps</a:t>
            </a:r>
          </a:p>
          <a:p>
            <a:r>
              <a:rPr lang="en-US" dirty="0"/>
              <a:t>Residential: Weekday stay-at-home boost in the midday load profile could be even more pronounced.</a:t>
            </a:r>
          </a:p>
          <a:p>
            <a:pPr lvl="1"/>
            <a:r>
              <a:rPr lang="en-US" dirty="0"/>
              <a:t>Heating demand increases without thermostat setbacks.</a:t>
            </a:r>
          </a:p>
          <a:p>
            <a:pPr lvl="1"/>
            <a:r>
              <a:rPr lang="en-US" dirty="0"/>
              <a:t>Heat pump performance is worse as temperatures drop.</a:t>
            </a:r>
          </a:p>
          <a:p>
            <a:pPr lvl="1"/>
            <a:r>
              <a:rPr lang="en-US" dirty="0"/>
              <a:t>Other electrification (e.g. cooking) adds to daytime demand.</a:t>
            </a:r>
          </a:p>
          <a:p>
            <a:r>
              <a:rPr lang="en-US" dirty="0"/>
              <a:t>Commercial: Buildings with low occupancy and few internal loads will have higher heating demands.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E698D-2202-984B-A799-562C5DEA4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Renewables: Increased penetration of residential solar PV</a:t>
            </a:r>
          </a:p>
          <a:p>
            <a:r>
              <a:rPr lang="en-US" dirty="0"/>
              <a:t>Shift toward higher residential portion of the load could make residential PV </a:t>
            </a:r>
            <a:r>
              <a:rPr lang="en-US" i="1" dirty="0"/>
              <a:t>slightly</a:t>
            </a:r>
            <a:r>
              <a:rPr lang="en-US" dirty="0"/>
              <a:t> more favorable.</a:t>
            </a:r>
          </a:p>
          <a:p>
            <a:r>
              <a:rPr lang="en-US" dirty="0"/>
              <a:t>Evening ramp for residential loads on weekdays</a:t>
            </a:r>
            <a:br>
              <a:rPr lang="en-US" dirty="0"/>
            </a:br>
            <a:r>
              <a:rPr lang="en-US" dirty="0"/>
              <a:t>(the head of the “duck curve”) was not consistently more or less steep in April – September 2020.</a:t>
            </a:r>
          </a:p>
          <a:p>
            <a:r>
              <a:rPr lang="en-US" dirty="0"/>
              <a:t>Shift in timing of the peak residential loads was within the range expected from examining 2018-2019 data.</a:t>
            </a:r>
          </a:p>
        </p:txBody>
      </p:sp>
      <p:pic>
        <p:nvPicPr>
          <p:cNvPr id="5128" name="Picture 8" descr="sun sets over a rooftop solar installation">
            <a:extLst>
              <a:ext uri="{FF2B5EF4-FFF2-40B4-BE49-F238E27FC236}">
                <a16:creationId xmlns:a16="http://schemas.microsoft.com/office/drawing/2014/main" id="{4EB17EED-563F-984F-8C01-0F08D99D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91" y="4574135"/>
            <a:ext cx="3093264" cy="22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ow a cold climate heat pump operates">
            <a:extLst>
              <a:ext uri="{FF2B5EF4-FFF2-40B4-BE49-F238E27FC236}">
                <a16:creationId xmlns:a16="http://schemas.microsoft.com/office/drawing/2014/main" id="{A3D40E25-953F-C844-A58E-83F57011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16" y="4574135"/>
            <a:ext cx="3039364" cy="22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8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F39D-8A46-5E45-BE30-397C759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load data availability for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F550-51EC-D74A-AD5D-584365B4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4560"/>
            <a:ext cx="11029615" cy="36344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Sharing load data can benefit the utility/organization:</a:t>
            </a:r>
          </a:p>
          <a:p>
            <a:r>
              <a:rPr lang="en-US" dirty="0"/>
              <a:t>Expansion of products and services available to grid customers</a:t>
            </a:r>
          </a:p>
          <a:p>
            <a:r>
              <a:rPr lang="en-US" dirty="0"/>
              <a:t>Analysis performed by specialists working together in areas such as </a:t>
            </a:r>
            <a:br>
              <a:rPr lang="en-US" dirty="0"/>
            </a:br>
            <a:r>
              <a:rPr lang="en-US" dirty="0"/>
              <a:t>building science, atmospheric science, decision science</a:t>
            </a:r>
          </a:p>
          <a:p>
            <a:r>
              <a:rPr lang="en-US" dirty="0"/>
              <a:t>New insights from questions posed by outside experts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Data can be shared in different ways:</a:t>
            </a:r>
          </a:p>
          <a:p>
            <a:r>
              <a:rPr lang="en-US" dirty="0"/>
              <a:t>Aggregated, anonymized</a:t>
            </a:r>
          </a:p>
          <a:p>
            <a:r>
              <a:rPr lang="en-US" dirty="0"/>
              <a:t>Free or fee-based</a:t>
            </a:r>
          </a:p>
          <a:p>
            <a:r>
              <a:rPr lang="en-US" dirty="0"/>
              <a:t>Publicly available, limited access, or single party</a:t>
            </a:r>
          </a:p>
          <a:p>
            <a:r>
              <a:rPr lang="en-US" dirty="0"/>
              <a:t>Openly shared, written limits on reproduction and use, or non-disclosure agreement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D7C5A-F632-5F4B-8EDC-75195E13585C}"/>
              </a:ext>
            </a:extLst>
          </p:cNvPr>
          <p:cNvSpPr txBox="1"/>
          <p:nvPr/>
        </p:nvSpPr>
        <p:spPr>
          <a:xfrm>
            <a:off x="7232904" y="2697480"/>
            <a:ext cx="4377903" cy="2631490"/>
          </a:xfrm>
          <a:prstGeom prst="rect">
            <a:avLst/>
          </a:prstGeom>
          <a:solidFill>
            <a:srgbClr val="3081A6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/>
              <a:t>“Availability of data...will enable a growing sector of energy tech companies to design new products and pricing programs that will help customers save money and meet the growing interest for more choice and personalized services.”</a:t>
            </a:r>
            <a:br>
              <a:rPr lang="en-US" sz="1500" i="1" dirty="0"/>
            </a:br>
            <a:endParaRPr lang="en-US" sz="1500" i="1" dirty="0"/>
          </a:p>
          <a:p>
            <a:pPr marL="285750" indent="-285750" algn="ctr">
              <a:buFontTx/>
              <a:buChar char="-"/>
            </a:pPr>
            <a:r>
              <a:rPr lang="en-US" sz="1500" dirty="0" err="1"/>
              <a:t>ComEd</a:t>
            </a:r>
            <a:r>
              <a:rPr lang="en-US" sz="1500" dirty="0"/>
              <a:t> 2017 press release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>
                <a:hlinkClick r:id="rId2"/>
              </a:rPr>
              <a:t>https://www.businesswire.com/news/home/20170213005686/en/ComEd-Launches-Industry-Leading-Energy-Data-Product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7731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F39D-8A46-5E45-BE30-397C759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F550-51EC-D74A-AD5D-584365B40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the onset of COVID-19 and Illinois’ shelter-in-place order:</a:t>
            </a:r>
          </a:p>
          <a:p>
            <a:r>
              <a:rPr lang="en-US" dirty="0"/>
              <a:t>Residential load profiles on weekdays changed to closely resemble profiles previously seen on weekends.</a:t>
            </a:r>
          </a:p>
          <a:p>
            <a:r>
              <a:rPr lang="en-US" dirty="0"/>
              <a:t>Morning ramp in residential loads occurred later in the day and was more gradual.</a:t>
            </a:r>
          </a:p>
          <a:p>
            <a:r>
              <a:rPr lang="en-US" dirty="0"/>
              <a:t>Nonresidential loads decreased, but not in direct proportion to residential increase.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Based on analysis of data from late March through September 2020:</a:t>
            </a:r>
          </a:p>
          <a:p>
            <a:r>
              <a:rPr lang="en-US" dirty="0"/>
              <a:t>Residential loads make up a greater fraction of the total load than in the same months in previous years.</a:t>
            </a:r>
          </a:p>
          <a:p>
            <a:r>
              <a:rPr lang="en-US" dirty="0"/>
              <a:t>Effect of the pandemic on </a:t>
            </a:r>
            <a:r>
              <a:rPr lang="en-US"/>
              <a:t>nonresidential sector </a:t>
            </a:r>
            <a:r>
              <a:rPr lang="en-US" dirty="0"/>
              <a:t>is not straightforward.</a:t>
            </a:r>
          </a:p>
          <a:p>
            <a:r>
              <a:rPr lang="en-US" dirty="0"/>
              <a:t>No evidence that timing of the peak loads shifted due to COVID-19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9507-728A-4266-B71B-71D39BA2D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852928"/>
            <a:ext cx="11029615" cy="3634486"/>
          </a:xfrm>
        </p:spPr>
        <p:txBody>
          <a:bodyPr/>
          <a:lstStyle/>
          <a:p>
            <a:r>
              <a:rPr lang="en-US" b="1" dirty="0"/>
              <a:t>Integrated Multisector Multiscale Modeling (IM3)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Multi-institutional effort supported by DOE Office of Science, </a:t>
            </a:r>
            <a:r>
              <a:rPr lang="en-US" dirty="0" err="1"/>
              <a:t>MultiSector</a:t>
            </a:r>
            <a:r>
              <a:rPr lang="en-US" dirty="0"/>
              <a:t> Dynamics program</a:t>
            </a:r>
          </a:p>
          <a:p>
            <a:pPr lvl="1"/>
            <a:r>
              <a:rPr lang="en-US" dirty="0"/>
              <a:t>Studying interactions between energy, water, land, and urban systems</a:t>
            </a:r>
          </a:p>
          <a:p>
            <a:r>
              <a:rPr lang="en-US" b="1" dirty="0"/>
              <a:t>Building </a:t>
            </a:r>
            <a:r>
              <a:rPr lang="en-US" b="1" dirty="0" err="1"/>
              <a:t>ENergy</a:t>
            </a:r>
            <a:r>
              <a:rPr lang="en-US" b="1" dirty="0"/>
              <a:t> Demand (BEND)</a:t>
            </a:r>
            <a:r>
              <a:rPr lang="en-US" dirty="0"/>
              <a:t>: Sub-project under IM3 simulating hourly electricity load profiles for buildings</a:t>
            </a:r>
          </a:p>
          <a:p>
            <a:pPr lvl="1"/>
            <a:r>
              <a:rPr lang="en-US" dirty="0"/>
              <a:t>Residential sector</a:t>
            </a:r>
          </a:p>
          <a:p>
            <a:pPr lvl="1"/>
            <a:r>
              <a:rPr lang="en-US" dirty="0"/>
              <a:t>Commercial sector</a:t>
            </a:r>
          </a:p>
          <a:p>
            <a:r>
              <a:rPr lang="en-US" b="1" dirty="0"/>
              <a:t>Motivation</a:t>
            </a:r>
            <a:r>
              <a:rPr lang="en-US" dirty="0"/>
              <a:t>: Obtain load profiles that can be used to calibrate &amp; validate BEND results.</a:t>
            </a:r>
          </a:p>
          <a:p>
            <a:pPr lvl="1"/>
            <a:r>
              <a:rPr lang="en-US" dirty="0"/>
              <a:t>Separation between residential &amp; non-residential loads</a:t>
            </a:r>
          </a:p>
          <a:p>
            <a:pPr lvl="1"/>
            <a:r>
              <a:rPr lang="en-US" dirty="0"/>
              <a:t>Coverage at county scale or larger regions</a:t>
            </a:r>
          </a:p>
          <a:p>
            <a:pPr lvl="1"/>
            <a:r>
              <a:rPr lang="en-US" dirty="0"/>
              <a:t>Resolution of 1 hour or less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9323F3-C3D8-4D8C-82F3-56E2BAE3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  <p:pic>
        <p:nvPicPr>
          <p:cNvPr id="4098" name="Picture 2" descr="Iconic Map">
            <a:extLst>
              <a:ext uri="{FF2B5EF4-FFF2-40B4-BE49-F238E27FC236}">
                <a16:creationId xmlns:a16="http://schemas.microsoft.com/office/drawing/2014/main" id="{E136CB19-2701-7D4F-9646-34D85C2A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22" y="572453"/>
            <a:ext cx="6620765" cy="265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0C74-982C-1A48-A842-D9873A54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556687"/>
            <a:ext cx="9610557" cy="985838"/>
          </a:xfrm>
        </p:spPr>
        <p:txBody>
          <a:bodyPr>
            <a:normAutofit/>
          </a:bodyPr>
          <a:lstStyle/>
          <a:p>
            <a:r>
              <a:rPr lang="en-US" dirty="0"/>
              <a:t>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E421-6836-9543-80EC-95295D19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Anonymous Data Service from </a:t>
            </a:r>
            <a:r>
              <a:rPr lang="en-US" dirty="0" err="1"/>
              <a:t>ComEd</a:t>
            </a:r>
            <a:r>
              <a:rPr lang="en-US" dirty="0"/>
              <a:t> (Exelon)</a:t>
            </a:r>
            <a:br>
              <a:rPr lang="en-US" dirty="0"/>
            </a:br>
            <a:r>
              <a:rPr lang="en-US" dirty="0">
                <a:hlinkClick r:id="rId2"/>
              </a:rPr>
              <a:t>https://www.comed.com/SmartEnergy/InnovationTechnology/</a:t>
            </a:r>
            <a:endParaRPr lang="en-US" dirty="0"/>
          </a:p>
          <a:p>
            <a:r>
              <a:rPr lang="en-US" dirty="0"/>
              <a:t>30-minute interval electrical energy usage data</a:t>
            </a:r>
          </a:p>
          <a:p>
            <a:r>
              <a:rPr lang="en-US" dirty="0"/>
              <a:t>Individual meters aggregated by zip code</a:t>
            </a:r>
          </a:p>
          <a:p>
            <a:pPr lvl="1"/>
            <a:r>
              <a:rPr lang="en-US" dirty="0"/>
              <a:t>Subject to 15/15 anonymization</a:t>
            </a:r>
          </a:p>
          <a:p>
            <a:r>
              <a:rPr lang="en-US" dirty="0"/>
              <a:t>Segregated by load class</a:t>
            </a:r>
          </a:p>
          <a:p>
            <a:pPr lvl="1"/>
            <a:r>
              <a:rPr lang="en-US" dirty="0"/>
              <a:t>Residential (4 classes)</a:t>
            </a:r>
          </a:p>
          <a:p>
            <a:pPr lvl="1"/>
            <a:r>
              <a:rPr lang="en-US" dirty="0"/>
              <a:t>Non-residential (11 classes)</a:t>
            </a:r>
          </a:p>
          <a:p>
            <a:r>
              <a:rPr lang="en-US" dirty="0"/>
              <a:t>April 2018 – September 2020</a:t>
            </a:r>
          </a:p>
          <a:p>
            <a:r>
              <a:rPr lang="en-US" dirty="0"/>
              <a:t>Fee-based with discount for non-profits, government, and grant-based research</a:t>
            </a:r>
          </a:p>
        </p:txBody>
      </p:sp>
      <p:pic>
        <p:nvPicPr>
          <p:cNvPr id="1026" name="Picture 2" descr="mc2 Service Map">
            <a:extLst>
              <a:ext uri="{FF2B5EF4-FFF2-40B4-BE49-F238E27FC236}">
                <a16:creationId xmlns:a16="http://schemas.microsoft.com/office/drawing/2014/main" id="{B3F32DEF-162B-E548-9CEC-B453E087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20" y="834237"/>
            <a:ext cx="3459480" cy="60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AC5B87-050E-5D4D-AA33-E8BE9CE90F90}"/>
              </a:ext>
            </a:extLst>
          </p:cNvPr>
          <p:cNvSpPr txBox="1">
            <a:spLocks/>
          </p:cNvSpPr>
          <p:nvPr/>
        </p:nvSpPr>
        <p:spPr>
          <a:xfrm>
            <a:off x="3145536" y="6301313"/>
            <a:ext cx="5586984" cy="55668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/>
              <a:t>(MC Squared Energy Services, LLC, 2020</a:t>
            </a:r>
            <a:br>
              <a:rPr lang="en-US" sz="1400" dirty="0">
                <a:hlinkClick r:id="rId4"/>
              </a:rPr>
            </a:br>
            <a:r>
              <a:rPr lang="en-US" sz="1400" dirty="0">
                <a:hlinkClick r:id="rId4"/>
              </a:rPr>
              <a:t>https://www.mc2energyservices.com/about-us/service-map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95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5B83D-D80C-6A4D-8F79-32C8F50F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2018-2020: total load</a:t>
            </a:r>
          </a:p>
        </p:txBody>
      </p:sp>
      <p:pic>
        <p:nvPicPr>
          <p:cNvPr id="18" name="Content Placeholder 17" descr="Chart, histogram&#10;&#10;Description automatically generated">
            <a:extLst>
              <a:ext uri="{FF2B5EF4-FFF2-40B4-BE49-F238E27FC236}">
                <a16:creationId xmlns:a16="http://schemas.microsoft.com/office/drawing/2014/main" id="{F00C86E4-148D-504D-BB6E-862D86081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552" y="1558291"/>
            <a:ext cx="10340895" cy="529970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A71F0-13E4-0F46-B2A5-2151FDFCCC52}"/>
              </a:ext>
            </a:extLst>
          </p:cNvPr>
          <p:cNvSpPr txBox="1"/>
          <p:nvPr/>
        </p:nvSpPr>
        <p:spPr>
          <a:xfrm>
            <a:off x="643180" y="2216257"/>
            <a:ext cx="1811262" cy="1400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Decrease in peak load magnitude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Midday peak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B416B5-4C0D-D846-BA1C-E468FEBD2C6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54442" y="2916449"/>
            <a:ext cx="3782729" cy="423517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E21B68-F937-684D-9259-F6240AAF7D75}"/>
              </a:ext>
            </a:extLst>
          </p:cNvPr>
          <p:cNvSpPr txBox="1"/>
          <p:nvPr/>
        </p:nvSpPr>
        <p:spPr>
          <a:xfrm>
            <a:off x="9394989" y="5020914"/>
            <a:ext cx="1811262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More gradual slope to the morning ramp in 2020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A33052-91A6-B648-97F8-A128A1118836}"/>
              </a:ext>
            </a:extLst>
          </p:cNvPr>
          <p:cNvCxnSpPr>
            <a:cxnSpLocks/>
          </p:cNvCxnSpPr>
          <p:nvPr/>
        </p:nvCxnSpPr>
        <p:spPr>
          <a:xfrm flipH="1">
            <a:off x="5091764" y="5474631"/>
            <a:ext cx="4303226" cy="271651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65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1699A-E19E-CF42-A4E0-966F8839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April: residential &amp; non-residential loads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702FAE1B-A45D-8F49-8B53-7F65BD3F7B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682" r="23803"/>
          <a:stretch/>
        </p:blipFill>
        <p:spPr>
          <a:xfrm>
            <a:off x="798161" y="1575159"/>
            <a:ext cx="4940660" cy="4821535"/>
          </a:xfrm>
        </p:spPr>
      </p:pic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A22C4201-53F0-CA40-87C1-5A0C25FE7D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410" r="24855"/>
          <a:stretch/>
        </p:blipFill>
        <p:spPr>
          <a:xfrm>
            <a:off x="6620670" y="1575159"/>
            <a:ext cx="4773169" cy="4821536"/>
          </a:xfrm>
        </p:spPr>
      </p:pic>
    </p:spTree>
    <p:extLst>
      <p:ext uri="{BB962C8B-B14F-4D97-AF65-F5344CB8AC3E}">
        <p14:creationId xmlns:p14="http://schemas.microsoft.com/office/powerpoint/2010/main" val="319295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F90FFE-F448-AB44-8664-B28CF1EB2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" t="3170" r="7836" b="2787"/>
          <a:stretch/>
        </p:blipFill>
        <p:spPr>
          <a:xfrm>
            <a:off x="1831284" y="1630017"/>
            <a:ext cx="9360177" cy="522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10C74-982C-1A48-A842-D9873A54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556687"/>
            <a:ext cx="9795510" cy="985838"/>
          </a:xfrm>
        </p:spPr>
        <p:txBody>
          <a:bodyPr>
            <a:normAutofit/>
          </a:bodyPr>
          <a:lstStyle/>
          <a:p>
            <a:r>
              <a:rPr lang="en-US" dirty="0"/>
              <a:t>what we thought might happen: projections using historical load data from 2019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BD52CB-1086-7441-9A95-3DC01C094861}"/>
              </a:ext>
            </a:extLst>
          </p:cNvPr>
          <p:cNvSpPr txBox="1">
            <a:spLocks/>
          </p:cNvSpPr>
          <p:nvPr/>
        </p:nvSpPr>
        <p:spPr>
          <a:xfrm>
            <a:off x="9399102" y="4526658"/>
            <a:ext cx="2080592" cy="2222012"/>
          </a:xfrm>
          <a:prstGeom prst="rect">
            <a:avLst/>
          </a:prstGeom>
          <a:solidFill>
            <a:srgbClr val="3081A6">
              <a:alpha val="20000"/>
            </a:srgbClr>
          </a:solidFill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Helvetica" pitchFamily="2" charset="0"/>
              </a:rPr>
              <a:t>“2019 observed” is 0% Shelter-in Place.</a:t>
            </a:r>
          </a:p>
          <a:p>
            <a:pPr marL="0" indent="0">
              <a:buNone/>
            </a:pP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For “100% Shelter-in-Place,” residential weekend load profiles are substituted in to replace residential weekday load profiles.</a:t>
            </a:r>
            <a:br>
              <a:rPr lang="en-US" sz="1400" dirty="0">
                <a:latin typeface="Helvetica" pitchFamily="2" charset="0"/>
              </a:rPr>
            </a:br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1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0C74-982C-1A48-A842-D9873A54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556687"/>
            <a:ext cx="9704070" cy="985838"/>
          </a:xfrm>
        </p:spPr>
        <p:txBody>
          <a:bodyPr>
            <a:normAutofit/>
          </a:bodyPr>
          <a:lstStyle/>
          <a:p>
            <a:r>
              <a:rPr lang="en-US" dirty="0"/>
              <a:t>what happened: summer 2020 differed from adjusted profiles from previous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E421-6836-9543-80EC-95295D19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9384"/>
            <a:ext cx="11029615" cy="4206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WHY?</a:t>
            </a:r>
          </a:p>
          <a:p>
            <a:r>
              <a:rPr lang="en-US" dirty="0"/>
              <a:t>Loads vary year to year, regardless of pandemic conditions.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Load growth</a:t>
            </a:r>
          </a:p>
          <a:p>
            <a:pPr lvl="1"/>
            <a:r>
              <a:rPr lang="en-US" dirty="0"/>
              <a:t>Stochastic variation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Weekend days from previous years were the “old normal” weekends.</a:t>
            </a:r>
          </a:p>
          <a:p>
            <a:pPr lvl="1"/>
            <a:r>
              <a:rPr lang="en-US" dirty="0"/>
              <a:t>NYISO reported “patterns similar to what we would see during a widespread snow day.”</a:t>
            </a:r>
            <a:br>
              <a:rPr lang="en-US" dirty="0"/>
            </a:br>
            <a:r>
              <a:rPr lang="en-US" dirty="0"/>
              <a:t>(New York ISO, April 14, 2020, </a:t>
            </a:r>
            <a:r>
              <a:rPr lang="en-US" dirty="0">
                <a:hlinkClick r:id="rId2"/>
              </a:rPr>
              <a:t>https://www.nyiso.com/-/covid-19-and-the-electric-grid-load-shifts-as-new-yorkers-respond-to-crisis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Mitigation measures vary throughout </a:t>
            </a:r>
            <a:r>
              <a:rPr lang="en-US" dirty="0" err="1"/>
              <a:t>ComEd’s</a:t>
            </a:r>
            <a:r>
              <a:rPr lang="en-US" dirty="0"/>
              <a:t> service territory and throughout summer 2020.</a:t>
            </a:r>
          </a:p>
          <a:p>
            <a:pPr lvl="1"/>
            <a:r>
              <a:rPr lang="en-US" dirty="0"/>
              <a:t>Illinois government: “To prevent rapid spread of COVID-19, new mitigations may be applied on a regional basis.”</a:t>
            </a:r>
            <a:br>
              <a:rPr lang="en-US" dirty="0"/>
            </a:br>
            <a:r>
              <a:rPr lang="en-US" dirty="0"/>
              <a:t>(Illinois Department of Commerce &amp; Economic Opportunity, 2020, </a:t>
            </a:r>
            <a:r>
              <a:rPr lang="en-US" dirty="0">
                <a:hlinkClick r:id="rId3"/>
              </a:rPr>
              <a:t>https://dceocovid19resources.com/restore-illinois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964395-1815-394F-83BB-8EA96084AB09}"/>
              </a:ext>
            </a:extLst>
          </p:cNvPr>
          <p:cNvSpPr txBox="1">
            <a:spLocks/>
          </p:cNvSpPr>
          <p:nvPr/>
        </p:nvSpPr>
        <p:spPr>
          <a:xfrm>
            <a:off x="581191" y="6237003"/>
            <a:ext cx="11029615" cy="630936"/>
          </a:xfrm>
          <a:prstGeom prst="rect">
            <a:avLst/>
          </a:prstGeom>
          <a:solidFill>
            <a:srgbClr val="3081A6">
              <a:alpha val="20000"/>
            </a:srgbClr>
          </a:solidFill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Previous analysis: </a:t>
            </a:r>
            <a:r>
              <a:rPr lang="en-US" dirty="0" err="1"/>
              <a:t>Burleyson</a:t>
            </a:r>
            <a:r>
              <a:rPr lang="en-US" dirty="0"/>
              <a:t>, C.D., Rahman, A., Rice, J.S., </a:t>
            </a:r>
            <a:r>
              <a:rPr lang="en-US" b="1" dirty="0"/>
              <a:t>Smith, A.D</a:t>
            </a:r>
            <a:r>
              <a:rPr lang="en-US" dirty="0"/>
              <a:t>. &amp; </a:t>
            </a:r>
            <a:r>
              <a:rPr lang="en-US" dirty="0" err="1"/>
              <a:t>Voisin</a:t>
            </a:r>
            <a:r>
              <a:rPr lang="en-US" dirty="0"/>
              <a:t>, N. 2020. “Changes in Electricity Load Profiles Under COVID-19: Implications of “The New Normal” for Electricity Demand.” </a:t>
            </a:r>
            <a:r>
              <a:rPr lang="en-US" dirty="0">
                <a:hlinkClick r:id="rId4"/>
              </a:rPr>
              <a:t>http://dx.doi.org/10.31224/osf.io/trs57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E88F96D5-F630-4342-8E0E-7ECC0792B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2" t="3132" r="8658" b="8446"/>
          <a:stretch/>
        </p:blipFill>
        <p:spPr>
          <a:xfrm>
            <a:off x="1431852" y="1558291"/>
            <a:ext cx="9639191" cy="5299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95DF0-997B-4361-B3BB-8198C0AC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increase in residential proportion of load</a:t>
            </a:r>
          </a:p>
        </p:txBody>
      </p:sp>
    </p:spTree>
    <p:extLst>
      <p:ext uri="{BB962C8B-B14F-4D97-AF65-F5344CB8AC3E}">
        <p14:creationId xmlns:p14="http://schemas.microsoft.com/office/powerpoint/2010/main" val="427691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5B83D-D80C-6A4D-8F79-32C8F50F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2018-2020: total load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4230E360-2EE1-074B-ADDB-68CBDB7A1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080" y="1558291"/>
            <a:ext cx="10340895" cy="529970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E4F88F-FDC6-DB44-B0D1-38C119A6C55B}"/>
              </a:ext>
            </a:extLst>
          </p:cNvPr>
          <p:cNvSpPr txBox="1"/>
          <p:nvPr/>
        </p:nvSpPr>
        <p:spPr>
          <a:xfrm>
            <a:off x="941563" y="2902716"/>
            <a:ext cx="1811262" cy="1923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Increase in peak load magnitude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Similar timing of peak to previous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2B053-5CA8-7B4C-A107-38101624E159}"/>
              </a:ext>
            </a:extLst>
          </p:cNvPr>
          <p:cNvSpPr txBox="1"/>
          <p:nvPr/>
        </p:nvSpPr>
        <p:spPr>
          <a:xfrm>
            <a:off x="9799545" y="5072128"/>
            <a:ext cx="1811262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Delay in beginning of morning ramp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891113-DFED-1D45-B360-E1BC2E397461}"/>
              </a:ext>
            </a:extLst>
          </p:cNvPr>
          <p:cNvCxnSpPr>
            <a:cxnSpLocks/>
          </p:cNvCxnSpPr>
          <p:nvPr/>
        </p:nvCxnSpPr>
        <p:spPr>
          <a:xfrm flipV="1">
            <a:off x="2752825" y="2357901"/>
            <a:ext cx="5014762" cy="1482581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C556E2-0AD1-8840-BEE0-1DF639742E42}"/>
              </a:ext>
            </a:extLst>
          </p:cNvPr>
          <p:cNvCxnSpPr>
            <a:cxnSpLocks/>
          </p:cNvCxnSpPr>
          <p:nvPr/>
        </p:nvCxnSpPr>
        <p:spPr>
          <a:xfrm flipH="1">
            <a:off x="5861786" y="5510709"/>
            <a:ext cx="3937759" cy="283699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388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purl.org/dc/dcmitype/"/>
    <ds:schemaRef ds:uri="16c05727-aa75-4e4a-9b5f-8a80a1165891"/>
    <ds:schemaRef ds:uri="http://schemas.microsoft.com/office/2006/metadata/properties"/>
    <ds:schemaRef ds:uri="71af3243-3dd4-4a8d-8c0d-dd76da1f02a5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{E759AB05-4C78-4E62-835E-2B1E55B10A6E}tf67061901_win32</Template>
  <TotalTime>3300</TotalTime>
  <Words>993</Words>
  <Application>Microsoft Macintosh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Helvetica</vt:lpstr>
      <vt:lpstr>Wingdings 2</vt:lpstr>
      <vt:lpstr>DividendVTI</vt:lpstr>
      <vt:lpstr>Changes in Comed load profile data under covid-19: what is the new normal?</vt:lpstr>
      <vt:lpstr>Background</vt:lpstr>
      <vt:lpstr>data Overview</vt:lpstr>
      <vt:lpstr>April 2018-2020: total load</vt:lpstr>
      <vt:lpstr>April: residential &amp; non-residential loads</vt:lpstr>
      <vt:lpstr>what we thought might happen: projections using historical load data from 2019</vt:lpstr>
      <vt:lpstr>what happened: summer 2020 differed from adjusted profiles from previous years</vt:lpstr>
      <vt:lpstr>increase in residential proportion of load</vt:lpstr>
      <vt:lpstr>June 2018-2020: total load</vt:lpstr>
      <vt:lpstr>June: residential &amp; non-residential loads</vt:lpstr>
      <vt:lpstr>august 2018-2020: total load</vt:lpstr>
      <vt:lpstr>August: residential &amp; non-residential load</vt:lpstr>
      <vt:lpstr>implications: electrification, renewables</vt:lpstr>
      <vt:lpstr>electric load data availability for research</vt:lpstr>
      <vt:lpstr>key 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Tackett, Susan M</dc:creator>
  <cp:lastModifiedBy>Jonathan Raab</cp:lastModifiedBy>
  <cp:revision>44</cp:revision>
  <cp:lastPrinted>2020-11-17T19:08:46Z</cp:lastPrinted>
  <dcterms:created xsi:type="dcterms:W3CDTF">2020-11-10T05:39:46Z</dcterms:created>
  <dcterms:modified xsi:type="dcterms:W3CDTF">2020-11-17T22:02:08Z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